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2" r:id="rId4"/>
    <p:sldId id="268" r:id="rId5"/>
    <p:sldId id="260" r:id="rId6"/>
    <p:sldId id="265" r:id="rId7"/>
    <p:sldId id="264" r:id="rId8"/>
    <p:sldId id="259" r:id="rId9"/>
    <p:sldId id="269" r:id="rId10"/>
    <p:sldId id="270" r:id="rId11"/>
    <p:sldId id="261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8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4AD71-8CCB-4364-A244-6B7791188B5A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19FE6-2B15-4169-B3A3-AD7AB6E76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129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45B96-6BB2-4B5C-9646-6C1DB3D03969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8F91D-9ECB-4982-8641-9EE3C0283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7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dirty="0" smtClean="0"/>
              <a:t>WILL MOSTLY TALK ABOUT LOCAL GOVERNMENT – BUT ALSO REST OF PUBLIC SECTOR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CLEARLY IMPACT OF COALITION  CUTS AND LONGER-TERM NEO-LIBERALISM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NEO-LIBRAL</a:t>
            </a:r>
            <a:r>
              <a:rPr lang="en-GB" baseline="0" dirty="0" smtClean="0"/>
              <a:t> IMPACT </a:t>
            </a:r>
            <a:r>
              <a:rPr lang="en-GB" dirty="0" smtClean="0"/>
              <a:t>EVEN IN PARTS OF </a:t>
            </a:r>
            <a:r>
              <a:rPr lang="en-GB" dirty="0" err="1" smtClean="0"/>
              <a:t>PUBLiC</a:t>
            </a:r>
            <a:r>
              <a:rPr lang="en-GB" dirty="0" smtClean="0"/>
              <a:t> SECTOR - LG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ATTACKS ON HEALTH (PRB)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TEACHERS (PRB)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ALSO POLICE STAFF AND PROBATION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AND CIVIL SERVICE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NOT TO MENTION OUTSOURCED SERVICES WHERE TWO-TIER CODE GONE. HOME CARE WORST EXAMPLE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BUT WORST IN LG – ALSO IMPACTING</a:t>
            </a:r>
            <a:r>
              <a:rPr lang="en-GB" baseline="0" dirty="0" smtClean="0"/>
              <a:t> ON CONTRACTING OUT</a:t>
            </a: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WILL SHARE RECENT UNISON SURVEYS AND EVIDENCE 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AND THEN DISCUSS SOME OF THE ISSUES BEHIND THE HEADLINES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181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dirty="0" smtClean="0"/>
              <a:t>LABOUR</a:t>
            </a:r>
            <a:r>
              <a:rPr lang="en-GB" baseline="0" dirty="0" smtClean="0"/>
              <a:t> COMMITMENT TO 1% ‘PUBLIC SECTOR PAY’ POLICY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FURTHER CUTS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WITHIN UNIONS   - NEED TO: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BE SMARTER OVER TACTICS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CAN WE SUSTAIN ALL-OUT ACTION? SELECTIVE?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PRIVATISATION PROBLEM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BUILD MEMBERSHIP AND DENSITY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HAVE CAPACITY TO BALLOT/SUPPORT ACTION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LEADERSHIP?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LABOUR LINK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DEVOLUTION ISSUE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GENDER DISCRIMINATION – FEMALE WORKFORCE DOING EMOTIONAL LABOUR  AND SERVICING WORK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GOVERNANCE OF PUBLCI SERVICES - MALE POLITICIANS AT NATIONAL AND LOCAL LEVEL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DOMESTIC POLITICS BROUGHT INTO  WORKPLACE</a:t>
            </a:r>
          </a:p>
          <a:p>
            <a:pPr marL="0" indent="0">
              <a:buFont typeface="Arial" charset="0"/>
              <a:buNone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NEED STRONGER EQUAL PAY, PART-TIME, DISCRIMINATION  LAWS AND RESTORED PUBLIC SECTOR EQUALITY DUTY WITH TEETH!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STRONGER CONTRACT LAW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INDUSTRIAL RELATIONS/ACTION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COLLECTIVE BARGAINING – AT SECTORAL LEVEL/ EG EWING AND HENDY?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WHITLEY COUNCILS – SINCE WW1!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THOUGH EQUAL PAY ISSUE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TO INCLUDE TRAINING, EQUALITY , HEALTH AND SAFETY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COLLECTIVE AGREEMENTS WITH TEETH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LIVING WAGE TO BE THE MINIMUM RATE FOR ALL – NOT DEPENDENT ON CAMPAIGNING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PRODUCTIVITY CONUNDRUM…HOW CAN MANY PUBLIC SECTOR WORKERS BE MORE PRODUCTIVE? HOME CARE ETC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32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dirty="0" smtClean="0"/>
              <a:t>1699 MEMBERS 75% LG, 20% SCHOOLS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LAST TWELVE MONTHS (UP TO AUGUST 2014)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UNDER-REPRESENTS MANUAL WORKERS</a:t>
            </a:r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3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b="1" u="sng" dirty="0" smtClean="0"/>
              <a:t>WANT TO SUGGEST THAT ‘PUBLIC SECTOR’</a:t>
            </a:r>
          </a:p>
          <a:p>
            <a:pPr marL="0" indent="0">
              <a:buFont typeface="Arial" charset="0"/>
              <a:buNone/>
            </a:pPr>
            <a:endParaRPr lang="en-GB" b="1" u="sng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‘PAY – AS  DEFINED IN EURO LAW  -TO INCLUDE CONTRACTUAL ENTITLEMENTS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SO ANNUAL PAY ROUND JUST ONE ASPECT OF FIGHT FOR DECENT INCOMES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WIDE VARIATION IN PAY RATES FOR SAME/SIMILAR WORK WITHIN PUBLIC SECTOR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AND AT TOP END..AFC ENDS AT £98K, NJC AT £49K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ALSO CONDITIONS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GOVERNMENT/LABOUR APPROACH TO PAY UNFAIR AND BLUNT INSTRUMENT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GOVERNMENT PAY POLICIES NOT UNIFORMLY APPLIED</a:t>
            </a:r>
            <a:endParaRPr lang="en-GB" dirty="0" smtClean="0"/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ALSO MEANS OF DETERMINATION DIFFERENT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baseline="0" dirty="0" smtClean="0"/>
              <a:t>SOME PRB’S – EVEN IF IGNORED!POLICE, NHS, TEACHERS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dirty="0" smtClean="0"/>
              <a:t>POLICE SUPPORT STAFF, SCHOOLS, PROBATION BY LGA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dirty="0" smtClean="0"/>
              <a:t>RESOUCES DIFFER WIDELY + ‘BUY IN’ PROBLEM</a:t>
            </a:r>
          </a:p>
          <a:p>
            <a:pPr marR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65% ALL PUBLIC SECTOR STAFF WOMEN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75%+IN</a:t>
            </a:r>
            <a:r>
              <a:rPr lang="en-GB" dirty="0" smtClean="0"/>
              <a:t> LG, NHS AND TEACHING/EDUCATION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HIGH PROPORTION OF PART-TIMERS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GENDER PAY GAP  IMPORTANT FACTOR FOR WOMEN’S PAY AND DECLINE IN PAY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UNDERMINING OF EQUAL PAY PROOFED AGREEMENTS</a:t>
            </a:r>
          </a:p>
          <a:p>
            <a:endParaRPr lang="en-GB" dirty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IMPACT OF MARKET PAY AND END OF TWO-TIER CODE+CUTS</a:t>
            </a:r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* CONTRACT/EP LAW WEAK, IA LAW COMPLEX, NO SECTOR-WIDE BARGAINING</a:t>
            </a:r>
          </a:p>
          <a:p>
            <a:r>
              <a:rPr lang="en-GB" dirty="0" smtClean="0"/>
              <a:t>* FINANCE/CUTS VARY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369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SO…LET’S LOOK AT WHAT’S HAPPENED TO PAY AND CONDITIONS</a:t>
            </a:r>
          </a:p>
          <a:p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DECLINE IN REAL TERMS ACROSS THE PUBLCI SECTOR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NOT UNIFORM – LG WORST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450,000 BELOW LIVING WAGE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1 MILLION BELOW £21K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61% PART-TIME/90% WOMEN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PUBLIC SECTOR PAY FREEZE – 3 YEARS IN LG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NOT PAID £250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NMW PROBLEM THIS YEAR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103 COUNCILS PAY LIVING WAGE  - THOUGH OFTEN IMPOSED OR MESSES UP EQUAL PAY SYSTEMS</a:t>
            </a:r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PESNIOSN – CONTRIBUTION</a:t>
            </a:r>
            <a:r>
              <a:rPr lang="en-GB" baseline="0" dirty="0" smtClean="0"/>
              <a:t> INCREASES ETC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INTENSIFICATION OF WORK – PART-TIMERS SURVEY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STRESS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UNPAID OVERTIME 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OUTSOURCED SECTORS – HOME CARE, CATERING , CLEANING</a:t>
            </a: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936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dirty="0" smtClean="0"/>
              <a:t>LONG TERM DECLINE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PAY SETTLEMENTS BELOW INFLATION IN 9/19 YEARS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PERIOD SINCE SINGLE STATUS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LABOUR IN POWER UNTIL 2004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MARKED EFFECT SINCE COALITION PAY FREEZE IN 2010,2011, 2012</a:t>
            </a:r>
          </a:p>
          <a:p>
            <a:pPr marL="171450" indent="-171450">
              <a:buFont typeface="Arial" charset="0"/>
              <a:buChar char="•"/>
            </a:pPr>
            <a:r>
              <a:rPr lang="en-GB" dirty="0" smtClean="0"/>
              <a:t>THEN 1% increase plus this year’s offer</a:t>
            </a:r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 smtClean="0"/>
          </a:p>
          <a:p>
            <a:pPr marL="171450" indent="-171450">
              <a:buFont typeface="Arial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391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Arial" pitchFamily="34" charset="0"/>
              <a:buChar char="•"/>
            </a:pPr>
            <a:r>
              <a:rPr lang="en-GB" dirty="0" smtClean="0"/>
              <a:t>This graph demonstrates the same pattern at the other</a:t>
            </a:r>
            <a:r>
              <a:rPr lang="en-GB" baseline="0" dirty="0" smtClean="0"/>
              <a:t> end of the police staff salary scale</a:t>
            </a:r>
          </a:p>
          <a:p>
            <a:pPr marL="228600" indent="-228600">
              <a:buFont typeface="Arial" pitchFamily="34" charset="0"/>
              <a:buChar char="•"/>
            </a:pPr>
            <a:endParaRPr lang="en-GB" baseline="0" dirty="0" smtClean="0"/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For police staff on a current salary of £35,427, real inflation would add around £4</a:t>
            </a:r>
            <a:r>
              <a:rPr lang="en-GB" dirty="0" smtClean="0"/>
              <a:t>,600 to the value of the 2013 wage and if the impact on wages in 2010, 2011 and 2012 are</a:t>
            </a:r>
            <a:r>
              <a:rPr lang="en-GB" baseline="0" dirty="0" smtClean="0"/>
              <a:t> considered, the total </a:t>
            </a:r>
            <a:r>
              <a:rPr lang="en-GB" dirty="0" smtClean="0"/>
              <a:t>loss of earnings adds</a:t>
            </a:r>
            <a:r>
              <a:rPr lang="en-GB" baseline="0" dirty="0" smtClean="0"/>
              <a:t> up to around</a:t>
            </a:r>
            <a:r>
              <a:rPr lang="en-GB" dirty="0" smtClean="0"/>
              <a:t> £11,600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CB47-4467-0343-993A-FFA4F10AEC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97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Arial" pitchFamily="34" charset="0"/>
              <a:buChar char="•"/>
            </a:pPr>
            <a:r>
              <a:rPr lang="en-GB" dirty="0" smtClean="0"/>
              <a:t>This graph sets out the impact of inflation</a:t>
            </a:r>
            <a:r>
              <a:rPr lang="en-GB" baseline="0" dirty="0" smtClean="0"/>
              <a:t> on the value of wages for police staff at salary point four, currently worth £14,928</a:t>
            </a:r>
          </a:p>
          <a:p>
            <a:pPr marL="228600" indent="-228600">
              <a:buFont typeface="Arial" pitchFamily="34" charset="0"/>
              <a:buChar char="•"/>
            </a:pPr>
            <a:endParaRPr lang="en-GB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baseline="0" dirty="0" smtClean="0"/>
              <a:t>The green line shows how their actual salary has changed between 2009 and 2013</a:t>
            </a:r>
          </a:p>
          <a:p>
            <a:pPr marL="228600" indent="-228600">
              <a:buFont typeface="Arial" pitchFamily="34" charset="0"/>
              <a:buChar char="•"/>
            </a:pPr>
            <a:endParaRPr lang="en-GB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baseline="0" dirty="0" smtClean="0"/>
              <a:t>The purple line shows how their salary would have grown if it had kept pace with inflation </a:t>
            </a:r>
          </a:p>
          <a:p>
            <a:pPr marL="228600" indent="-228600">
              <a:buFont typeface="Arial" pitchFamily="34" charset="0"/>
              <a:buChar char="•"/>
            </a:pPr>
            <a:endParaRPr lang="en-GB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baseline="0" dirty="0" smtClean="0"/>
              <a:t>In other words, for the 2009 salary of £14,163 to have the same buying power in 2013, it would need to stand at £16,564</a:t>
            </a:r>
          </a:p>
          <a:p>
            <a:pPr marL="228600" indent="-228600">
              <a:buFont typeface="Arial" pitchFamily="34" charset="0"/>
              <a:buNone/>
            </a:pPr>
            <a:endParaRPr lang="en-GB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baseline="0" dirty="0" smtClean="0"/>
              <a:t>In reality, it stood at £14,928 </a:t>
            </a:r>
          </a:p>
          <a:p>
            <a:pPr marL="228600" indent="-228600">
              <a:buFont typeface="Arial" pitchFamily="34" charset="0"/>
              <a:buChar char="•"/>
            </a:pPr>
            <a:endParaRPr lang="en-GB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baseline="0" dirty="0" smtClean="0"/>
              <a:t>Therefore, inflation has stripped around £</a:t>
            </a:r>
            <a:r>
              <a:rPr lang="en-GB" dirty="0" smtClean="0"/>
              <a:t>1,600 out of the value of the 2013 wage and if the impact on wages in 2010, 2011 and 2012 are</a:t>
            </a:r>
            <a:r>
              <a:rPr lang="en-GB" baseline="0" dirty="0" smtClean="0"/>
              <a:t> considered, the total </a:t>
            </a:r>
            <a:r>
              <a:rPr lang="en-GB" dirty="0" smtClean="0"/>
              <a:t>loss of earnings adds</a:t>
            </a:r>
            <a:r>
              <a:rPr lang="en-GB" baseline="0" dirty="0" smtClean="0"/>
              <a:t> up to around</a:t>
            </a:r>
            <a:r>
              <a:rPr lang="en-GB" dirty="0" smtClean="0"/>
              <a:t> £4,300</a:t>
            </a:r>
          </a:p>
          <a:p>
            <a:pPr marL="228600" indent="-228600">
              <a:buFont typeface="Arial" pitchFamily="34" charset="0"/>
              <a:buChar char="•"/>
            </a:pPr>
            <a:endParaRPr lang="en-GB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dirty="0" smtClean="0"/>
              <a:t>The</a:t>
            </a:r>
            <a:r>
              <a:rPr lang="en-GB" baseline="0" dirty="0" smtClean="0"/>
              <a:t> purchasing power</a:t>
            </a:r>
            <a:r>
              <a:rPr lang="en-GB" dirty="0" smtClean="0"/>
              <a:t> of police staff salaries is down 13% since 2010</a:t>
            </a:r>
          </a:p>
          <a:p>
            <a:pPr marL="228600" indent="-228600">
              <a:buFont typeface="Arial" pitchFamily="34" charset="0"/>
              <a:buChar char="•"/>
            </a:pPr>
            <a:endParaRPr lang="en-GB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dirty="0" smtClean="0"/>
              <a:t>There</a:t>
            </a:r>
            <a:r>
              <a:rPr lang="en-GB" baseline="0" dirty="0" smtClean="0"/>
              <a:t> was n</a:t>
            </a:r>
            <a:r>
              <a:rPr lang="en-GB" dirty="0" smtClean="0"/>
              <a:t>o pay rise at all for most police staff in 2011 and 2012</a:t>
            </a:r>
          </a:p>
          <a:p>
            <a:pPr marL="228600" indent="-228600">
              <a:buFont typeface="Arial" pitchFamily="34" charset="0"/>
              <a:buChar char="•"/>
            </a:pPr>
            <a:endParaRPr lang="en-GB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dirty="0" smtClean="0"/>
              <a:t>There was only a 1% pay deal in 2013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CB47-4467-0343-993A-FFA4F10AECD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97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 ALMOST 3000 RESPONDENTS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601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GB" dirty="0" smtClean="0"/>
              <a:t>INTERESTING</a:t>
            </a:r>
            <a:r>
              <a:rPr lang="en-GB" baseline="0" dirty="0" smtClean="0"/>
              <a:t> RESULT IN POLICE SUPPORT STAFF – 88% VOTED TO REJECT OFFER AND GO FOR STRIKE ACTION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BUT LOW TURNOUTS  IN IA BALLOTS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‘TRADITIONAL’ AGENDA NOT ATTRACTIVE TO SOME WHO SEE NEED TO ORGANISE MORE IMPT THAN PAY ETC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BARGAINING MACHINERY HASN’T DELIVERED – THREAT OF ‘GOING IT ALONE’ – REGIONAL AND NATIONAL (WALES)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MAJOR PROBLEM WITH LOW MEMBERSHIP/DENSITY – JUST 50% BUT MUCH LOWER IN SOME REGIONS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HARDER TO MOBILISE IN SE, EAST AND SW – COINCIDES WITH DENSITY AND TORY POLITICS</a:t>
            </a:r>
          </a:p>
          <a:p>
            <a:pPr marL="171450" indent="-171450">
              <a:buFont typeface="Arial" charset="0"/>
              <a:buChar char="•"/>
            </a:pPr>
            <a:endParaRPr lang="en-GB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PRIVATISATION HAS TAKEN OUT KEY SERVICES – FINANCE, REFUSE, SCHOOL MEALS</a:t>
            </a:r>
          </a:p>
          <a:p>
            <a:pPr marL="171450" indent="-171450">
              <a:buFont typeface="Arial" charset="0"/>
              <a:buChar char="•"/>
            </a:pPr>
            <a:r>
              <a:rPr lang="en-GB" baseline="0" dirty="0" smtClean="0"/>
              <a:t>FRAGMENTATION OF SCHOOLS</a:t>
            </a:r>
          </a:p>
          <a:p>
            <a:pPr marL="171450" indent="-171450">
              <a:buFont typeface="Arial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8F91D-9ECB-4982-8641-9EE3C028312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8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3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2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0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7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97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5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73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49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58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F34F-CAE9-469E-A6D8-E386E573094B}" type="datetimeFigureOut">
              <a:rPr lang="en-GB" smtClean="0"/>
              <a:t>13/11/2014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33B8-2A06-4586-BBA7-299E0F649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6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PAY AND THE ‘COST OF LIVING CRISIS’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HEATHER WAKEFIELD</a:t>
            </a:r>
          </a:p>
          <a:p>
            <a:r>
              <a:rPr lang="en-GB" dirty="0" smtClean="0"/>
              <a:t>UNISON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67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NOT STRONGER RESISTANCE?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FEAR – REDUNDANCIES, PAY CUTS</a:t>
            </a:r>
          </a:p>
          <a:p>
            <a:r>
              <a:rPr lang="en-GB" dirty="0" smtClean="0"/>
              <a:t>SHIFT FROM BARGAINING TO ‘ORGANISING’</a:t>
            </a:r>
          </a:p>
          <a:p>
            <a:r>
              <a:rPr lang="en-GB" dirty="0" smtClean="0"/>
              <a:t>FOCUS ON LIVING WAGE</a:t>
            </a:r>
          </a:p>
          <a:p>
            <a:r>
              <a:rPr lang="en-GB" dirty="0"/>
              <a:t>LOW MEMBERSHIP AND DENSITY</a:t>
            </a:r>
          </a:p>
          <a:p>
            <a:r>
              <a:rPr lang="en-GB" dirty="0" smtClean="0"/>
              <a:t>LOSS OF CONFIDENCE IN COLLECTIVE BARGAINING</a:t>
            </a:r>
          </a:p>
          <a:p>
            <a:r>
              <a:rPr lang="en-GB" dirty="0" smtClean="0"/>
              <a:t>PRIVATISATION AND FRAGMENTATION</a:t>
            </a:r>
          </a:p>
          <a:p>
            <a:r>
              <a:rPr lang="en-GB" dirty="0" smtClean="0"/>
              <a:t>COMPLEX IA LAW AND BALLOT REQUIREMENTS</a:t>
            </a:r>
          </a:p>
          <a:p>
            <a:r>
              <a:rPr lang="en-GB" dirty="0" smtClean="0"/>
              <a:t>WEAK LEADERSHIP?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51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WHAT IS TO BE DONE?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GB" dirty="0" smtClean="0"/>
              <a:t>NOT JUST POLITICAL SOLUTION…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REQUIRES COMPLEX RESPONSE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INQUIRY INTO PUBLIC SECTOR PAY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ISSUES WITHIN AND ACROSS UNIONS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COLLECTIVE BARGAINING FRAMEWORK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LEGAL REFORM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WAGE REGULATION AND ENFORCEMENT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PRODUCTIVITY?</a:t>
            </a:r>
          </a:p>
          <a:p>
            <a:pPr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23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00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3000" b="1" dirty="0" smtClean="0"/>
              <a:t>THERE </a:t>
            </a:r>
            <a:r>
              <a:rPr lang="en-GB" altLang="en-US" sz="3000" b="1" u="sng" dirty="0" smtClean="0"/>
              <a:t>IS </a:t>
            </a:r>
            <a:r>
              <a:rPr lang="en-GB" altLang="en-US" sz="3000" b="1" dirty="0" smtClean="0"/>
              <a:t>A CRISIS…HONEST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•"/>
            </a:pPr>
            <a:r>
              <a:rPr lang="en-GB" altLang="en-US" sz="2800" dirty="0" smtClean="0"/>
              <a:t>85% SAY WORKLOAD AND PRESSURE UP 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70% SAY STRESS AFFECTING PERSONAL LIFE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44% STRUGGLING TO MAKE ENDS MEET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87% CUT PERSONAL/ENTERTAINMENT SPEND </a:t>
            </a:r>
          </a:p>
          <a:p>
            <a:pPr>
              <a:buFontTx/>
              <a:buChar char="•"/>
            </a:pPr>
            <a:r>
              <a:rPr lang="en-GB" altLang="en-US" sz="2800" b="1" dirty="0" smtClean="0"/>
              <a:t>77% HAVE CUT SPENDING ON FOOD</a:t>
            </a:r>
          </a:p>
          <a:p>
            <a:pPr>
              <a:buFontTx/>
              <a:buChar char="•"/>
            </a:pPr>
            <a:r>
              <a:rPr lang="en-GB" altLang="en-US" sz="2800" b="1" dirty="0" smtClean="0"/>
              <a:t>DEBT INCREASED FOR ALMOST 60%</a:t>
            </a:r>
          </a:p>
          <a:p>
            <a:pPr>
              <a:buFontTx/>
              <a:buChar char="•"/>
            </a:pPr>
            <a:r>
              <a:rPr lang="en-GB" altLang="en-US" sz="2800" b="1" dirty="0" smtClean="0"/>
              <a:t>94% SAY ‘RECOVERY’ ONLY/MAINLY BENEFITTING WELL-OFF</a:t>
            </a:r>
          </a:p>
          <a:p>
            <a:pPr>
              <a:buFontTx/>
              <a:buChar char="•"/>
            </a:pPr>
            <a:r>
              <a:rPr lang="en-GB" altLang="en-US" sz="2800" b="1" dirty="0" smtClean="0"/>
              <a:t>94% SAY 1% PAY OFFER UNFAIR/DEEPLY UNFAIR</a:t>
            </a: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5242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‘PUBLIC SECTOR PAY’ ISSUES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‘PAY’ - MORE THAN ANNUAL PAY ROUND</a:t>
            </a:r>
          </a:p>
          <a:p>
            <a:r>
              <a:rPr lang="en-GB" dirty="0" smtClean="0"/>
              <a:t>PAY ‘CRISIS’ MULTI-FACETED</a:t>
            </a:r>
          </a:p>
          <a:p>
            <a:r>
              <a:rPr lang="en-GB" dirty="0" smtClean="0"/>
              <a:t>NO SUCH THING AS ‘PUBLIC SECTOR’ PAY</a:t>
            </a:r>
          </a:p>
          <a:p>
            <a:r>
              <a:rPr lang="en-GB" dirty="0" smtClean="0"/>
              <a:t>PAY DETERMINATION ARRANGEMENTS </a:t>
            </a:r>
          </a:p>
          <a:p>
            <a:r>
              <a:rPr lang="en-GB" dirty="0" smtClean="0"/>
              <a:t>GENDER A HUGE PUBLIC SECTOR ISSUE</a:t>
            </a:r>
          </a:p>
          <a:p>
            <a:r>
              <a:rPr lang="en-GB" dirty="0" smtClean="0"/>
              <a:t>IMPACT OF PRIVATISATION ON ‘PUBLIC SERVICE’ PAY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7540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WHAT’S HAPPENED TO PAY, CONDITIONS AND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DECLINE IN BASIC PAY</a:t>
            </a:r>
          </a:p>
          <a:p>
            <a:r>
              <a:rPr lang="en-GB" dirty="0" smtClean="0"/>
              <a:t>MINIMUM WAGE THE NORM?</a:t>
            </a:r>
          </a:p>
          <a:p>
            <a:r>
              <a:rPr lang="en-GB" dirty="0" smtClean="0"/>
              <a:t>CUTS TO CONDITIONS</a:t>
            </a:r>
          </a:p>
          <a:p>
            <a:r>
              <a:rPr lang="en-GB" dirty="0" smtClean="0"/>
              <a:t>AND PENSIONS</a:t>
            </a:r>
          </a:p>
          <a:p>
            <a:r>
              <a:rPr lang="en-GB" dirty="0" smtClean="0"/>
              <a:t>EQUAL PAY BEING ERODED</a:t>
            </a:r>
          </a:p>
          <a:p>
            <a:r>
              <a:rPr lang="en-GB" dirty="0" smtClean="0"/>
              <a:t>INTENSIFICATION OF WORK</a:t>
            </a:r>
          </a:p>
          <a:p>
            <a:r>
              <a:rPr lang="en-GB" dirty="0" smtClean="0"/>
              <a:t>OUTSOURCED SECTORS EVEN WORSE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31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3200" b="1" smtClean="0"/>
              <a:t>NJC PAY SINCE 1996</a:t>
            </a:r>
            <a:endParaRPr lang="en-GB" altLang="en-US" sz="3000" b="1" smtClean="0"/>
          </a:p>
        </p:txBody>
      </p:sp>
      <p:pic>
        <p:nvPicPr>
          <p:cNvPr id="8195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299" y="1600200"/>
            <a:ext cx="6927401" cy="4525963"/>
          </a:xfrm>
        </p:spPr>
      </p:pic>
    </p:spTree>
    <p:extLst>
      <p:ext uri="{BB962C8B-B14F-4D97-AF65-F5344CB8AC3E}">
        <p14:creationId xmlns:p14="http://schemas.microsoft.com/office/powerpoint/2010/main" val="39403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der_polic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254001"/>
            <a:ext cx="8775699" cy="62314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827867"/>
            <a:ext cx="2222499" cy="270933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  <a:latin typeface="Arial"/>
                <a:cs typeface="Arial"/>
              </a:rPr>
              <a:t>Falling value of police staff wages</a:t>
            </a:r>
            <a:endParaRPr lang="en-US" sz="28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 flipH="1">
            <a:off x="0" y="4944533"/>
            <a:ext cx="457200" cy="118163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8777" y="261344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2400" dirty="0" smtClean="0">
                <a:latin typeface="Arial"/>
                <a:cs typeface="Arial"/>
              </a:rPr>
              <a:t> </a:t>
            </a:r>
          </a:p>
        </p:txBody>
      </p:sp>
      <p:pic>
        <p:nvPicPr>
          <p:cNvPr id="6" name="Picture 5" descr="Police wages graph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9700" y="2613444"/>
            <a:ext cx="6032500" cy="351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der_polic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304800"/>
            <a:ext cx="8688872" cy="624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963334"/>
            <a:ext cx="2133599" cy="225213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  <a:latin typeface="Arial"/>
                <a:cs typeface="Arial"/>
              </a:rPr>
              <a:t>Falling value of police staff wages</a:t>
            </a:r>
            <a:endParaRPr lang="en-US" sz="28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60959"/>
          </a:xfrm>
        </p:spPr>
        <p:txBody>
          <a:bodyPr>
            <a:normAutofit fontScale="25000" lnSpcReduction="20000"/>
          </a:bodyPr>
          <a:lstStyle/>
          <a:p>
            <a:pPr lvl="4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 descr="Police wages graph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100" y="2624667"/>
            <a:ext cx="5727700" cy="350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3000" b="1" dirty="0" smtClean="0"/>
              <a:t>UNISON LG PART-TIME WORKERS SURVEY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GB" altLang="en-US" sz="2800" dirty="0" smtClean="0"/>
              <a:t>20% PART-TIME AS NO FULL-TIME JOBS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40% TO JUGGLE FAMILY RESPONSIBILITIES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75% BELOW UK MEDIAN EARNINGS IN 2013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60% WORK REGULAR UNPAID OVERTIME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LONGEST HOURS SLASHED SINCE 2010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MANY DOING FULL-TIME WORK ON PART-TIME PAY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MASSIVE CUTS TO CONDITIONS</a:t>
            </a:r>
          </a:p>
          <a:p>
            <a:pPr>
              <a:buFontTx/>
              <a:buChar char="•"/>
            </a:pPr>
            <a:r>
              <a:rPr lang="en-GB" altLang="en-US" sz="2800" dirty="0" smtClean="0"/>
              <a:t>27% RECEIVED NO TRAINING</a:t>
            </a:r>
          </a:p>
        </p:txBody>
      </p:sp>
    </p:spTree>
    <p:extLst>
      <p:ext uri="{BB962C8B-B14F-4D97-AF65-F5344CB8AC3E}">
        <p14:creationId xmlns:p14="http://schemas.microsoft.com/office/powerpoint/2010/main" val="42301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TRADE UNION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WEAK ?</a:t>
            </a:r>
          </a:p>
          <a:p>
            <a:r>
              <a:rPr lang="en-GB" sz="2800" dirty="0" smtClean="0"/>
              <a:t>NOT HELPED BY LABOUR</a:t>
            </a:r>
          </a:p>
          <a:p>
            <a:r>
              <a:rPr lang="en-GB" sz="2800" dirty="0" smtClean="0"/>
              <a:t>DIFFERENT ACTION ACROSS UNIONS AND SECTORS</a:t>
            </a:r>
          </a:p>
          <a:p>
            <a:r>
              <a:rPr lang="en-GB" sz="2800" dirty="0" smtClean="0"/>
              <a:t>LONG-TERM BUT DWINDLING ACTION IN SOME</a:t>
            </a:r>
          </a:p>
          <a:p>
            <a:r>
              <a:rPr lang="en-GB" sz="2800" dirty="0" smtClean="0"/>
              <a:t>‘PATCHY’ ACTION IN OTHERS</a:t>
            </a:r>
          </a:p>
          <a:p>
            <a:r>
              <a:rPr lang="en-GB" sz="2800" dirty="0" smtClean="0"/>
              <a:t>SOME LOCAL ACTION AGAINST CUTS TO CONDITIONS</a:t>
            </a:r>
          </a:p>
          <a:p>
            <a:r>
              <a:rPr lang="en-GB" sz="2800" dirty="0"/>
              <a:t>FOCUS ON LIVING WAGE AT LOCAL </a:t>
            </a:r>
            <a:r>
              <a:rPr lang="en-GB" sz="2800" dirty="0" smtClean="0"/>
              <a:t>LEVEL</a:t>
            </a:r>
          </a:p>
          <a:p>
            <a:r>
              <a:rPr lang="en-GB" sz="2800" dirty="0" smtClean="0"/>
              <a:t>EQIA’S HELP IN SOME PLACES</a:t>
            </a:r>
          </a:p>
          <a:p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86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1283</Words>
  <Application>Microsoft Office PowerPoint</Application>
  <PresentationFormat>On-screen Show (4:3)</PresentationFormat>
  <Paragraphs>230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PAY AND THE ‘COST OF LIVING CRISIS’</vt:lpstr>
      <vt:lpstr>THERE IS A CRISIS…HONEST</vt:lpstr>
      <vt:lpstr>‘PUBLIC SECTOR PAY’ ISSUES</vt:lpstr>
      <vt:lpstr>WHAT’S HAPPENED TO PAY, CONDITIONS AND WORK?</vt:lpstr>
      <vt:lpstr>NJC PAY SINCE 1996</vt:lpstr>
      <vt:lpstr>Falling value of police staff wages</vt:lpstr>
      <vt:lpstr>Falling value of police staff wages</vt:lpstr>
      <vt:lpstr>UNISON LG PART-TIME WORKERS SURVEY</vt:lpstr>
      <vt:lpstr>TRADE UNION RESPONSE</vt:lpstr>
      <vt:lpstr>WHY NOT STRONGER RESISTANCE?</vt:lpstr>
      <vt:lpstr>SO WHAT IS TO BE DONE?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AND THE ‘COST OF LIVING CRISIS’</dc:title>
  <dc:creator>Heather Wakefield</dc:creator>
  <cp:lastModifiedBy>Heather Wakefield</cp:lastModifiedBy>
  <cp:revision>86</cp:revision>
  <dcterms:created xsi:type="dcterms:W3CDTF">2014-11-12T13:26:59Z</dcterms:created>
  <dcterms:modified xsi:type="dcterms:W3CDTF">2014-11-13T06:45:03Z</dcterms:modified>
</cp:coreProperties>
</file>